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 id="2147483706" r:id="rId2"/>
    <p:sldMasterId id="2147483712" r:id="rId3"/>
    <p:sldMasterId id="2147483724" r:id="rId4"/>
  </p:sldMasterIdLst>
  <p:notesMasterIdLst>
    <p:notesMasterId r:id="rId17"/>
  </p:notesMasterIdLst>
  <p:handoutMasterIdLst>
    <p:handoutMasterId r:id="rId18"/>
  </p:handoutMasterIdLst>
  <p:sldIdLst>
    <p:sldId id="446" r:id="rId5"/>
    <p:sldId id="443" r:id="rId6"/>
    <p:sldId id="433" r:id="rId7"/>
    <p:sldId id="453" r:id="rId8"/>
    <p:sldId id="449" r:id="rId9"/>
    <p:sldId id="427" r:id="rId10"/>
    <p:sldId id="434" r:id="rId11"/>
    <p:sldId id="454" r:id="rId12"/>
    <p:sldId id="426" r:id="rId13"/>
    <p:sldId id="456" r:id="rId14"/>
    <p:sldId id="457" r:id="rId15"/>
    <p:sldId id="45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5896"/>
    <a:srgbClr val="7C6560"/>
    <a:srgbClr val="29282D"/>
    <a:srgbClr val="E288B6"/>
    <a:srgbClr val="D75078"/>
    <a:srgbClr val="B38F6A"/>
    <a:srgbClr val="6667AB"/>
    <a:srgbClr val="BBBBBB"/>
    <a:srgbClr val="B9B9B9"/>
    <a:srgbClr val="85A0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7DD7B4-3483-4E31-A362-B7B25CD6FA44}" v="34" dt="2025-11-12T17:03:53.4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2640" y="-6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4A69E4-EFBB-4687-8058-A94EE1B5781B}" type="datetimeFigureOut">
              <a:rPr lang="en-US" smtClean="0"/>
              <a:t>11/12/2025</a:t>
            </a:fld>
            <a:endParaRPr lang="en-US" dirty="0"/>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004FE7-BA7C-4FF4-9756-C6A1F2BCA37F}" type="slidenum">
              <a:rPr lang="en-US" smtClean="0"/>
              <a:t>‹#›</a:t>
            </a:fld>
            <a:endParaRPr lang="en-US" dirty="0"/>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546B2-EB9C-4E9C-8793-C25F32D58B9A}" type="datetimeFigureOut">
              <a:rPr lang="en-US" smtClean="0"/>
              <a:t>11/12/2025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3F1C3-4FA3-4491-97F4-43CA9C8BDFDF}" type="slidenum">
              <a:rPr lang="en-US" smtClean="0"/>
              <a:t>‹#›</a:t>
            </a:fld>
            <a:endParaRPr lang="en-US" dirty="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a:t>
            </a:fld>
            <a:endParaRPr lang="en-US" dirty="0"/>
          </a:p>
        </p:txBody>
      </p:sp>
    </p:spTree>
    <p:extLst>
      <p:ext uri="{BB962C8B-B14F-4D97-AF65-F5344CB8AC3E}">
        <p14:creationId xmlns:p14="http://schemas.microsoft.com/office/powerpoint/2010/main" val="3631956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3</a:t>
            </a:fld>
            <a:endParaRPr lang="en-US" dirty="0"/>
          </a:p>
        </p:txBody>
      </p:sp>
    </p:spTree>
    <p:extLst>
      <p:ext uri="{BB962C8B-B14F-4D97-AF65-F5344CB8AC3E}">
        <p14:creationId xmlns:p14="http://schemas.microsoft.com/office/powerpoint/2010/main" val="4004600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ECAF8-5FC4-60A1-DC89-C9F413CBD5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17C10F-49ED-6FE6-18ED-159C9A702D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312412-1000-B848-72EE-336320C51D3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9685EA6-C5CB-815C-A545-163BA924E34B}"/>
              </a:ext>
            </a:extLst>
          </p:cNvPr>
          <p:cNvSpPr>
            <a:spLocks noGrp="1"/>
          </p:cNvSpPr>
          <p:nvPr>
            <p:ph type="sldNum" sz="quarter" idx="5"/>
          </p:nvPr>
        </p:nvSpPr>
        <p:spPr/>
        <p:txBody>
          <a:bodyPr/>
          <a:lstStyle/>
          <a:p>
            <a:fld id="{6B83F1C3-4FA3-4491-97F4-43CA9C8BDFDF}" type="slidenum">
              <a:rPr lang="en-US" smtClean="0"/>
              <a:t>4</a:t>
            </a:fld>
            <a:endParaRPr lang="en-US" dirty="0"/>
          </a:p>
        </p:txBody>
      </p:sp>
    </p:spTree>
    <p:extLst>
      <p:ext uri="{BB962C8B-B14F-4D97-AF65-F5344CB8AC3E}">
        <p14:creationId xmlns:p14="http://schemas.microsoft.com/office/powerpoint/2010/main" val="1907798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6</a:t>
            </a:fld>
            <a:endParaRPr lang="en-US" dirty="0"/>
          </a:p>
        </p:txBody>
      </p:sp>
    </p:spTree>
    <p:extLst>
      <p:ext uri="{BB962C8B-B14F-4D97-AF65-F5344CB8AC3E}">
        <p14:creationId xmlns:p14="http://schemas.microsoft.com/office/powerpoint/2010/main" val="1667921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B83F1C3-4FA3-4491-97F4-43CA9C8BDFDF}" type="slidenum">
              <a:rPr lang="en-US" smtClean="0"/>
              <a:t>7</a:t>
            </a:fld>
            <a:endParaRPr lang="en-US" dirty="0"/>
          </a:p>
        </p:txBody>
      </p:sp>
    </p:spTree>
    <p:extLst>
      <p:ext uri="{BB962C8B-B14F-4D97-AF65-F5344CB8AC3E}">
        <p14:creationId xmlns:p14="http://schemas.microsoft.com/office/powerpoint/2010/main" val="602333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5024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428899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a:t>Click icon to add picture</a:t>
            </a:r>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a:t>Click icon to add picture</a:t>
            </a:r>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a:t>Click icon to add picture</a:t>
            </a:r>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a:t>Click icon to add picture</a:t>
            </a:r>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a:t>Click icon to add picture</a:t>
            </a:r>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a:t>Click icon to add picture</a:t>
            </a:r>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a:t>Click icon to add picture</a:t>
            </a:r>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29019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r>
              <a:rPr lang="en-US"/>
              <a:t>Click icon to add picture</a:t>
            </a:r>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143141710"/>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205942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5392074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11/12/2025</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 id="2147483732" r:id="rId6"/>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11/12/2025</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11/12/2025</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11/12/2025</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450" y="29497"/>
            <a:ext cx="12191550" cy="6857999"/>
          </a:xfrm>
        </p:spPr>
      </p:pic>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491612" y="1663678"/>
            <a:ext cx="11700388" cy="2220063"/>
          </a:xfrm>
        </p:spPr>
        <p:txBody>
          <a:bodyPr anchor="t" anchorCtr="0">
            <a:normAutofit fontScale="90000"/>
          </a:bodyPr>
          <a:lstStyle/>
          <a:p>
            <a:pPr algn="ctr"/>
            <a:br>
              <a:rPr lang="en-US" sz="4000" dirty="0"/>
            </a:br>
            <a:r>
              <a:rPr lang="en-US" dirty="0">
                <a:latin typeface="Bell MT" panose="02020503060305020303" pitchFamily="18" charset="0"/>
                <a:cs typeface="Aparajita" panose="02020603050405020304" pitchFamily="18" charset="0"/>
              </a:rPr>
              <a:t>Budget wise AI Based Expense Forecasting Tool</a:t>
            </a:r>
            <a:br>
              <a:rPr lang="en-US" dirty="0">
                <a:latin typeface="Bell MT" panose="02020503060305020303" pitchFamily="18" charset="0"/>
                <a:cs typeface="Aparajita" panose="02020603050405020304" pitchFamily="18" charset="0"/>
              </a:rPr>
            </a:br>
            <a:r>
              <a:rPr lang="en-US" dirty="0">
                <a:latin typeface="Bell MT" panose="02020503060305020303" pitchFamily="18" charset="0"/>
                <a:cs typeface="Aparajita" panose="02020603050405020304" pitchFamily="18" charset="0"/>
              </a:rPr>
              <a:t>				</a:t>
            </a:r>
            <a:r>
              <a:rPr lang="en-US" sz="2700" dirty="0"/>
              <a:t>-</a:t>
            </a:r>
            <a:r>
              <a:rPr lang="en-US" sz="2700" dirty="0">
                <a:latin typeface="Algerian" panose="04020705040A02060702" pitchFamily="82" charset="0"/>
              </a:rPr>
              <a:t>Helping You Plan Your Money, Worry-Free!</a:t>
            </a:r>
            <a:br>
              <a:rPr lang="en-US" sz="2700" dirty="0"/>
            </a:br>
            <a:endParaRPr lang="en-US" sz="2700" dirty="0"/>
          </a:p>
        </p:txBody>
      </p:sp>
      <p:sp>
        <p:nvSpPr>
          <p:cNvPr id="2" name="TextBox 1">
            <a:extLst>
              <a:ext uri="{FF2B5EF4-FFF2-40B4-BE49-F238E27FC236}">
                <a16:creationId xmlns:a16="http://schemas.microsoft.com/office/drawing/2014/main" id="{AFF6AEB3-5E60-42E2-9A7A-EC77EE86C309}"/>
              </a:ext>
            </a:extLst>
          </p:cNvPr>
          <p:cNvSpPr txBox="1"/>
          <p:nvPr/>
        </p:nvSpPr>
        <p:spPr>
          <a:xfrm>
            <a:off x="1809135" y="3883741"/>
            <a:ext cx="4532671" cy="2533707"/>
          </a:xfrm>
          <a:prstGeom prst="rect">
            <a:avLst/>
          </a:prstGeom>
          <a:noFill/>
        </p:spPr>
        <p:txBody>
          <a:bodyPr wrap="square" rtlCol="0">
            <a:spAutoFit/>
          </a:bodyPr>
          <a:lstStyle/>
          <a:p>
            <a:pPr>
              <a:lnSpc>
                <a:spcPct val="150000"/>
              </a:lnSpc>
            </a:pPr>
            <a:r>
              <a:rPr lang="en-IN" dirty="0">
                <a:solidFill>
                  <a:schemeClr val="bg1"/>
                </a:solidFill>
              </a:rPr>
              <a:t>Presented by</a:t>
            </a:r>
          </a:p>
          <a:p>
            <a:pPr marL="285750" indent="-285750">
              <a:lnSpc>
                <a:spcPct val="150000"/>
              </a:lnSpc>
              <a:buFont typeface="Arial" panose="020B0604020202020204" pitchFamily="34" charset="0"/>
              <a:buChar char="•"/>
            </a:pPr>
            <a:r>
              <a:rPr lang="en-IN" dirty="0">
                <a:solidFill>
                  <a:schemeClr val="bg1"/>
                </a:solidFill>
              </a:rPr>
              <a:t>KAVYA SAMPATHIRAO</a:t>
            </a:r>
          </a:p>
          <a:p>
            <a:pPr marL="285750" indent="-285750">
              <a:lnSpc>
                <a:spcPct val="150000"/>
              </a:lnSpc>
              <a:buFont typeface="Arial" panose="020B0604020202020204" pitchFamily="34" charset="0"/>
              <a:buChar char="•"/>
            </a:pPr>
            <a:r>
              <a:rPr lang="en-IN" dirty="0">
                <a:solidFill>
                  <a:schemeClr val="bg1"/>
                </a:solidFill>
              </a:rPr>
              <a:t>NANDI MANGALAM GEERVANI</a:t>
            </a:r>
          </a:p>
          <a:p>
            <a:pPr marL="285750" indent="-285750">
              <a:lnSpc>
                <a:spcPct val="150000"/>
              </a:lnSpc>
              <a:buFont typeface="Arial" panose="020B0604020202020204" pitchFamily="34" charset="0"/>
              <a:buChar char="•"/>
            </a:pPr>
            <a:r>
              <a:rPr lang="en-IN" dirty="0">
                <a:solidFill>
                  <a:schemeClr val="bg1"/>
                </a:solidFill>
              </a:rPr>
              <a:t>POOLASETTY CHANDANA</a:t>
            </a:r>
          </a:p>
          <a:p>
            <a:pPr marL="285750" indent="-285750">
              <a:lnSpc>
                <a:spcPct val="150000"/>
              </a:lnSpc>
              <a:buFont typeface="Arial" panose="020B0604020202020204" pitchFamily="34" charset="0"/>
              <a:buChar char="•"/>
            </a:pPr>
            <a:r>
              <a:rPr lang="en-IN" dirty="0">
                <a:solidFill>
                  <a:schemeClr val="bg1"/>
                </a:solidFill>
              </a:rPr>
              <a:t>PRATYASHA BASAK</a:t>
            </a:r>
          </a:p>
          <a:p>
            <a:pPr marL="285750" indent="-285750">
              <a:lnSpc>
                <a:spcPct val="150000"/>
              </a:lnSpc>
              <a:buFont typeface="Arial" panose="020B0604020202020204" pitchFamily="34" charset="0"/>
              <a:buChar char="•"/>
            </a:pPr>
            <a:r>
              <a:rPr lang="en-IN" dirty="0">
                <a:solidFill>
                  <a:schemeClr val="bg1"/>
                </a:solidFill>
              </a:rPr>
              <a:t>PRIYANSHI JAYANT</a:t>
            </a:r>
          </a:p>
        </p:txBody>
      </p:sp>
    </p:spTree>
    <p:extLst>
      <p:ext uri="{BB962C8B-B14F-4D97-AF65-F5344CB8AC3E}">
        <p14:creationId xmlns:p14="http://schemas.microsoft.com/office/powerpoint/2010/main" val="1558315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19658-1223-A1AF-2802-B9FAF7F948CA}"/>
            </a:ext>
          </a:extLst>
        </p:cNvPr>
        <p:cNvGrpSpPr/>
        <p:nvPr/>
      </p:nvGrpSpPr>
      <p:grpSpPr>
        <a:xfrm>
          <a:off x="0" y="0"/>
          <a:ext cx="0" cy="0"/>
          <a:chOff x="0" y="0"/>
          <a:chExt cx="0" cy="0"/>
        </a:xfrm>
      </p:grpSpPr>
      <p:pic>
        <p:nvPicPr>
          <p:cNvPr id="2" name="Screen Recording 2025-11-12 221900">
            <a:hlinkClick r:id="" action="ppaction://media"/>
            <a:extLst>
              <a:ext uri="{FF2B5EF4-FFF2-40B4-BE49-F238E27FC236}">
                <a16:creationId xmlns:a16="http://schemas.microsoft.com/office/drawing/2014/main" id="{F4DF845A-AA02-450D-D237-7F9021E3633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48813" y="1394476"/>
            <a:ext cx="10294374" cy="5463524"/>
          </a:xfrm>
          <a:prstGeom prst="rect">
            <a:avLst/>
          </a:prstGeom>
        </p:spPr>
      </p:pic>
      <p:sp>
        <p:nvSpPr>
          <p:cNvPr id="3" name="TextBox 2">
            <a:extLst>
              <a:ext uri="{FF2B5EF4-FFF2-40B4-BE49-F238E27FC236}">
                <a16:creationId xmlns:a16="http://schemas.microsoft.com/office/drawing/2014/main" id="{A6744373-D3B9-FEAE-D3CE-72B1CDE5B306}"/>
              </a:ext>
            </a:extLst>
          </p:cNvPr>
          <p:cNvSpPr txBox="1"/>
          <p:nvPr/>
        </p:nvSpPr>
        <p:spPr>
          <a:xfrm>
            <a:off x="4218039" y="353962"/>
            <a:ext cx="3087329" cy="707886"/>
          </a:xfrm>
          <a:prstGeom prst="rect">
            <a:avLst/>
          </a:prstGeom>
          <a:noFill/>
        </p:spPr>
        <p:txBody>
          <a:bodyPr wrap="square" rtlCol="0">
            <a:spAutoFit/>
          </a:bodyPr>
          <a:lstStyle/>
          <a:p>
            <a:pPr algn="ctr"/>
            <a:r>
              <a:rPr lang="en-IN" sz="4000" dirty="0"/>
              <a:t>OUTPUT</a:t>
            </a:r>
          </a:p>
        </p:txBody>
      </p:sp>
    </p:spTree>
    <p:extLst>
      <p:ext uri="{BB962C8B-B14F-4D97-AF65-F5344CB8AC3E}">
        <p14:creationId xmlns:p14="http://schemas.microsoft.com/office/powerpoint/2010/main" val="1216279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7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83734-FB63-7D86-FB56-69223B7F5187}"/>
              </a:ext>
            </a:extLst>
          </p:cNvPr>
          <p:cNvSpPr>
            <a:spLocks noGrp="1"/>
          </p:cNvSpPr>
          <p:nvPr>
            <p:ph type="title"/>
          </p:nvPr>
        </p:nvSpPr>
        <p:spPr/>
        <p:txBody>
          <a:bodyPr/>
          <a:lstStyle/>
          <a:p>
            <a:r>
              <a:rPr lang="en-IN" dirty="0"/>
              <a:t>conclusion</a:t>
            </a:r>
          </a:p>
        </p:txBody>
      </p:sp>
      <p:sp>
        <p:nvSpPr>
          <p:cNvPr id="5" name="Picture Placeholder 3">
            <a:extLst>
              <a:ext uri="{FF2B5EF4-FFF2-40B4-BE49-F238E27FC236}">
                <a16:creationId xmlns:a16="http://schemas.microsoft.com/office/drawing/2014/main" id="{5E496970-CF0F-A13C-F6C6-4656EF6DB729}"/>
              </a:ext>
            </a:extLst>
          </p:cNvPr>
          <p:cNvSpPr>
            <a:spLocks noGrp="1"/>
          </p:cNvSpPr>
          <p:nvPr>
            <p:ph type="body" sz="quarter" idx="14"/>
          </p:nvPr>
        </p:nvSpPr>
        <p:spPr>
          <a:xfrm>
            <a:off x="290051" y="2485491"/>
            <a:ext cx="6287730" cy="3603523"/>
          </a:xfrm>
        </p:spPr>
        <p:txBody>
          <a:bodyPr/>
          <a:lstStyle/>
          <a:p>
            <a:pPr marL="285750" indent="-285750">
              <a:buFont typeface="Arial" panose="020B0604020202020204" pitchFamily="34" charset="0"/>
              <a:buChar char="•"/>
            </a:pPr>
            <a:r>
              <a:rPr lang="en-US" dirty="0"/>
              <a:t>Budget Wise makes money management smarter and easier by using AI to analyze spending habits and predict future expenses.</a:t>
            </a:r>
          </a:p>
          <a:p>
            <a:pPr marL="285750" indent="-285750">
              <a:buFont typeface="Arial" panose="020B0604020202020204" pitchFamily="34" charset="0"/>
              <a:buChar char="•"/>
            </a:pPr>
            <a:r>
              <a:rPr lang="en-US" dirty="0"/>
              <a:t>It helps users plan budgets, control spending, and make better financial decisions with clear insights and visual reports.</a:t>
            </a:r>
          </a:p>
          <a:p>
            <a:pPr marL="285750" indent="-285750">
              <a:buFont typeface="Arial" panose="020B0604020202020204" pitchFamily="34" charset="0"/>
              <a:buChar char="•"/>
            </a:pPr>
            <a:r>
              <a:rPr lang="en-US" dirty="0"/>
              <a:t>By combining data analysis and interactive dashboards, the tool encourages smarter saving and financial awareness.</a:t>
            </a:r>
            <a:br>
              <a:rPr lang="en-US" dirty="0"/>
            </a:br>
            <a:r>
              <a:rPr lang="en-US" dirty="0"/>
              <a:t>In short, Budget Wise is a step toward stress-free and intelligent financial planning for everyone.</a:t>
            </a:r>
            <a:endParaRPr lang="en-IN" dirty="0"/>
          </a:p>
        </p:txBody>
      </p:sp>
    </p:spTree>
    <p:extLst>
      <p:ext uri="{BB962C8B-B14F-4D97-AF65-F5344CB8AC3E}">
        <p14:creationId xmlns:p14="http://schemas.microsoft.com/office/powerpoint/2010/main" val="4230754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B5D8F-B6FE-A29C-8118-BBE425DB9DB9}"/>
            </a:ext>
          </a:extLst>
        </p:cNvPr>
        <p:cNvGrpSpPr/>
        <p:nvPr/>
      </p:nvGrpSpPr>
      <p:grpSpPr>
        <a:xfrm>
          <a:off x="0" y="0"/>
          <a:ext cx="0" cy="0"/>
          <a:chOff x="0" y="0"/>
          <a:chExt cx="0" cy="0"/>
        </a:xfrm>
      </p:grpSpPr>
      <p:sp>
        <p:nvSpPr>
          <p:cNvPr id="12" name="Title 11">
            <a:extLst>
              <a:ext uri="{FF2B5EF4-FFF2-40B4-BE49-F238E27FC236}">
                <a16:creationId xmlns:a16="http://schemas.microsoft.com/office/drawing/2014/main" id="{94AB2C88-1065-64A8-07B6-7B088612E551}"/>
              </a:ext>
            </a:extLst>
          </p:cNvPr>
          <p:cNvSpPr>
            <a:spLocks noGrp="1"/>
          </p:cNvSpPr>
          <p:nvPr>
            <p:ph type="title"/>
          </p:nvPr>
        </p:nvSpPr>
        <p:spPr>
          <a:xfrm>
            <a:off x="1568245" y="2579296"/>
            <a:ext cx="9591368" cy="1179576"/>
          </a:xfrm>
        </p:spPr>
        <p:txBody>
          <a:bodyPr>
            <a:normAutofit/>
          </a:bodyPr>
          <a:lstStyle/>
          <a:p>
            <a:pPr algn="ctr"/>
            <a:r>
              <a:rPr lang="en-US" sz="5400" b="1" dirty="0"/>
              <a:t>Thank you</a:t>
            </a:r>
          </a:p>
        </p:txBody>
      </p:sp>
    </p:spTree>
    <p:extLst>
      <p:ext uri="{BB962C8B-B14F-4D97-AF65-F5344CB8AC3E}">
        <p14:creationId xmlns:p14="http://schemas.microsoft.com/office/powerpoint/2010/main" val="3728604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7D823E-45F8-4F3B-90EB-782ED1EAEBAA}"/>
              </a:ext>
            </a:extLst>
          </p:cNvPr>
          <p:cNvSpPr>
            <a:spLocks noGrp="1"/>
          </p:cNvSpPr>
          <p:nvPr>
            <p:ph type="title"/>
          </p:nvPr>
        </p:nvSpPr>
        <p:spPr>
          <a:xfrm>
            <a:off x="3628103" y="383457"/>
            <a:ext cx="4404851" cy="573221"/>
          </a:xfrm>
        </p:spPr>
        <p:txBody>
          <a:bodyPr anchor="b" anchorCtr="0">
            <a:normAutofit/>
          </a:bodyPr>
          <a:lstStyle/>
          <a:p>
            <a:pPr algn="ctr"/>
            <a:r>
              <a:rPr lang="en-US" b="1" dirty="0"/>
              <a:t>contents</a:t>
            </a:r>
          </a:p>
        </p:txBody>
      </p:sp>
      <p:sp>
        <p:nvSpPr>
          <p:cNvPr id="2" name="TextBox 1">
            <a:extLst>
              <a:ext uri="{FF2B5EF4-FFF2-40B4-BE49-F238E27FC236}">
                <a16:creationId xmlns:a16="http://schemas.microsoft.com/office/drawing/2014/main" id="{066A1182-3C53-E42F-349E-15C7508F715A}"/>
              </a:ext>
            </a:extLst>
          </p:cNvPr>
          <p:cNvSpPr txBox="1"/>
          <p:nvPr/>
        </p:nvSpPr>
        <p:spPr>
          <a:xfrm>
            <a:off x="589935" y="670067"/>
            <a:ext cx="4994787" cy="6767622"/>
          </a:xfrm>
          <a:prstGeom prst="rect">
            <a:avLst/>
          </a:prstGeom>
          <a:noFill/>
        </p:spPr>
        <p:txBody>
          <a:bodyPr wrap="square" rtlCol="0">
            <a:spAutoFit/>
          </a:bodyPr>
          <a:lstStyle/>
          <a:p>
            <a:pPr marL="285750" indent="-285750">
              <a:lnSpc>
                <a:spcPct val="200000"/>
              </a:lnSpc>
              <a:buFont typeface="Wingdings" panose="05000000000000000000" pitchFamily="2" charset="2"/>
              <a:buChar char="v"/>
            </a:pPr>
            <a:r>
              <a:rPr lang="en-IN" sz="2000" dirty="0"/>
              <a:t>ABSTRACT</a:t>
            </a:r>
          </a:p>
          <a:p>
            <a:pPr marL="285750" indent="-285750">
              <a:lnSpc>
                <a:spcPct val="200000"/>
              </a:lnSpc>
              <a:buFont typeface="Wingdings" panose="05000000000000000000" pitchFamily="2" charset="2"/>
              <a:buChar char="v"/>
            </a:pPr>
            <a:r>
              <a:rPr lang="en-IN" sz="2000" dirty="0"/>
              <a:t>INTRODUCTION</a:t>
            </a:r>
          </a:p>
          <a:p>
            <a:pPr marL="285750" indent="-285750">
              <a:lnSpc>
                <a:spcPct val="200000"/>
              </a:lnSpc>
              <a:buFont typeface="Wingdings" panose="05000000000000000000" pitchFamily="2" charset="2"/>
              <a:buChar char="v"/>
            </a:pPr>
            <a:r>
              <a:rPr lang="en-IN" sz="2000" dirty="0"/>
              <a:t>PROBLEM STATEMENT</a:t>
            </a:r>
          </a:p>
          <a:p>
            <a:pPr marL="285750" indent="-285750">
              <a:lnSpc>
                <a:spcPct val="200000"/>
              </a:lnSpc>
              <a:buFont typeface="Wingdings" panose="05000000000000000000" pitchFamily="2" charset="2"/>
              <a:buChar char="v"/>
            </a:pPr>
            <a:r>
              <a:rPr lang="en-IN" sz="2000" dirty="0"/>
              <a:t>OBJECTIVES</a:t>
            </a:r>
          </a:p>
          <a:p>
            <a:pPr marL="285750" indent="-285750">
              <a:lnSpc>
                <a:spcPct val="200000"/>
              </a:lnSpc>
              <a:buFont typeface="Wingdings" panose="05000000000000000000" pitchFamily="2" charset="2"/>
              <a:buChar char="v"/>
            </a:pPr>
            <a:r>
              <a:rPr lang="en-IN" sz="2000" dirty="0"/>
              <a:t>WHY AI FOR EXPENSE FORECASTING</a:t>
            </a:r>
          </a:p>
          <a:p>
            <a:pPr marL="285750" indent="-285750">
              <a:lnSpc>
                <a:spcPct val="200000"/>
              </a:lnSpc>
              <a:buFont typeface="Wingdings" panose="05000000000000000000" pitchFamily="2" charset="2"/>
              <a:buChar char="v"/>
            </a:pPr>
            <a:r>
              <a:rPr lang="en-IN" sz="2000" dirty="0"/>
              <a:t>FEATURES OF BUDGETWISE</a:t>
            </a:r>
          </a:p>
          <a:p>
            <a:pPr marL="285750" indent="-285750">
              <a:lnSpc>
                <a:spcPct val="200000"/>
              </a:lnSpc>
              <a:buFont typeface="Wingdings" panose="05000000000000000000" pitchFamily="2" charset="2"/>
              <a:buChar char="v"/>
            </a:pPr>
            <a:r>
              <a:rPr lang="en-IN" sz="2000" dirty="0"/>
              <a:t>BENEFITS TO USERS</a:t>
            </a:r>
          </a:p>
          <a:p>
            <a:pPr marL="285750" indent="-285750">
              <a:lnSpc>
                <a:spcPct val="200000"/>
              </a:lnSpc>
              <a:buFont typeface="Wingdings" panose="05000000000000000000" pitchFamily="2" charset="2"/>
              <a:buChar char="v"/>
            </a:pPr>
            <a:r>
              <a:rPr lang="en-IN" sz="2000" dirty="0"/>
              <a:t>Technologies used</a:t>
            </a:r>
          </a:p>
          <a:p>
            <a:pPr marL="285750" indent="-285750">
              <a:lnSpc>
                <a:spcPct val="200000"/>
              </a:lnSpc>
              <a:buFont typeface="Wingdings" panose="05000000000000000000" pitchFamily="2" charset="2"/>
              <a:buChar char="v"/>
            </a:pPr>
            <a:r>
              <a:rPr lang="en-IN" sz="2000"/>
              <a:t>Conclusion</a:t>
            </a:r>
            <a:endParaRPr lang="en-IN" sz="2000" dirty="0"/>
          </a:p>
          <a:p>
            <a:pPr marL="285750" indent="-285750">
              <a:lnSpc>
                <a:spcPct val="200000"/>
              </a:lnSpc>
              <a:buFont typeface="Wingdings" panose="05000000000000000000" pitchFamily="2" charset="2"/>
              <a:buChar char="v"/>
            </a:pPr>
            <a:endParaRPr lang="en-IN" sz="2000" dirty="0"/>
          </a:p>
          <a:p>
            <a:pPr marL="285750" indent="-285750">
              <a:lnSpc>
                <a:spcPct val="200000"/>
              </a:lnSpc>
              <a:buFont typeface="Wingdings" panose="05000000000000000000" pitchFamily="2" charset="2"/>
              <a:buChar char="v"/>
            </a:pPr>
            <a:endParaRPr lang="en-IN" sz="2000" dirty="0"/>
          </a:p>
        </p:txBody>
      </p:sp>
    </p:spTree>
    <p:extLst>
      <p:ext uri="{BB962C8B-B14F-4D97-AF65-F5344CB8AC3E}">
        <p14:creationId xmlns:p14="http://schemas.microsoft.com/office/powerpoint/2010/main" val="129416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AD5D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A8C9-9EB6-43DA-BD3E-58FAC144BF5C}"/>
              </a:ext>
            </a:extLst>
          </p:cNvPr>
          <p:cNvSpPr>
            <a:spLocks noGrp="1"/>
          </p:cNvSpPr>
          <p:nvPr>
            <p:ph type="title"/>
          </p:nvPr>
        </p:nvSpPr>
        <p:spPr>
          <a:xfrm>
            <a:off x="457199" y="914400"/>
            <a:ext cx="5638801" cy="1572126"/>
          </a:xfrm>
        </p:spPr>
        <p:txBody>
          <a:bodyPr/>
          <a:lstStyle/>
          <a:p>
            <a:r>
              <a:rPr lang="en-US" dirty="0"/>
              <a:t>ABSTRACT</a:t>
            </a:r>
          </a:p>
        </p:txBody>
      </p:sp>
      <p:sp>
        <p:nvSpPr>
          <p:cNvPr id="6" name="Picture Placeholder 4">
            <a:extLst>
              <a:ext uri="{FF2B5EF4-FFF2-40B4-BE49-F238E27FC236}">
                <a16:creationId xmlns:a16="http://schemas.microsoft.com/office/drawing/2014/main" id="{74D632B8-4FED-9DA1-05C9-FB01D93A6871}"/>
              </a:ext>
            </a:extLst>
          </p:cNvPr>
          <p:cNvSpPr>
            <a:spLocks noGrp="1"/>
          </p:cNvSpPr>
          <p:nvPr>
            <p:ph type="body" sz="quarter" idx="14"/>
          </p:nvPr>
        </p:nvSpPr>
        <p:spPr>
          <a:xfrm>
            <a:off x="339212" y="2093235"/>
            <a:ext cx="6120581" cy="3548063"/>
          </a:xfrm>
        </p:spPr>
        <p:txBody>
          <a:bodyPr/>
          <a:lstStyle/>
          <a:p>
            <a:pPr algn="just"/>
            <a:r>
              <a:rPr lang="en-US" dirty="0"/>
              <a:t>Managing money wisely is a challenge for many individuals and businesses. Our project, </a:t>
            </a:r>
            <a:r>
              <a:rPr lang="en-US" b="1" dirty="0"/>
              <a:t>Budget Wise – an AI-Based Expense Forecasting Tool</a:t>
            </a:r>
            <a:r>
              <a:rPr lang="en-US" dirty="0"/>
              <a:t>, aims to simplify financial planning by using Artificial Intelligence to analyze past spending habits and predict future expenses. By understanding how and where money is spent, the system helps users create smarter budgets, avoid overspending, and make informed financial decisions. With personalized insights and predictions, Budget Wise acts like a digital financial advisor — helping users plan their money effectively and achieve better control over their finances.</a:t>
            </a:r>
            <a:endParaRPr lang="en-IN" dirty="0"/>
          </a:p>
        </p:txBody>
      </p:sp>
      <p:pic>
        <p:nvPicPr>
          <p:cNvPr id="11" name="Picture 10">
            <a:extLst>
              <a:ext uri="{FF2B5EF4-FFF2-40B4-BE49-F238E27FC236}">
                <a16:creationId xmlns:a16="http://schemas.microsoft.com/office/drawing/2014/main" id="{52436233-3FB9-FDAC-0001-F313A81103DA}"/>
              </a:ext>
            </a:extLst>
          </p:cNvPr>
          <p:cNvPicPr>
            <a:picLocks noChangeAspect="1"/>
          </p:cNvPicPr>
          <p:nvPr/>
        </p:nvPicPr>
        <p:blipFill>
          <a:blip r:embed="rId3"/>
          <a:stretch>
            <a:fillRect/>
          </a:stretch>
        </p:blipFill>
        <p:spPr>
          <a:xfrm>
            <a:off x="6459793" y="376085"/>
            <a:ext cx="3401724" cy="3052915"/>
          </a:xfrm>
          <a:prstGeom prst="rect">
            <a:avLst/>
          </a:prstGeom>
          <a:ln>
            <a:noFill/>
          </a:ln>
          <a:effectLst>
            <a:softEdge rad="112500"/>
          </a:effectLst>
        </p:spPr>
      </p:pic>
      <p:pic>
        <p:nvPicPr>
          <p:cNvPr id="13" name="Picture 12">
            <a:extLst>
              <a:ext uri="{FF2B5EF4-FFF2-40B4-BE49-F238E27FC236}">
                <a16:creationId xmlns:a16="http://schemas.microsoft.com/office/drawing/2014/main" id="{86057CAF-EF84-94E2-BCE6-63272D2763FE}"/>
              </a:ext>
            </a:extLst>
          </p:cNvPr>
          <p:cNvPicPr>
            <a:picLocks noChangeAspect="1"/>
          </p:cNvPicPr>
          <p:nvPr/>
        </p:nvPicPr>
        <p:blipFill>
          <a:blip r:embed="rId4"/>
          <a:stretch>
            <a:fillRect/>
          </a:stretch>
        </p:blipFill>
        <p:spPr>
          <a:xfrm>
            <a:off x="8839200" y="3873910"/>
            <a:ext cx="2920180" cy="2608004"/>
          </a:xfrm>
          <a:prstGeom prst="rect">
            <a:avLst/>
          </a:prstGeom>
          <a:ln>
            <a:noFill/>
          </a:ln>
          <a:effectLst>
            <a:softEdge rad="112500"/>
          </a:effectLst>
        </p:spPr>
      </p:pic>
    </p:spTree>
    <p:extLst>
      <p:ext uri="{BB962C8B-B14F-4D97-AF65-F5344CB8AC3E}">
        <p14:creationId xmlns:p14="http://schemas.microsoft.com/office/powerpoint/2010/main" val="2943388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3B677-C208-1D86-233C-0115BE6E48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2A9EA2-9EA8-F8C5-62E2-EE24F49867E6}"/>
              </a:ext>
            </a:extLst>
          </p:cNvPr>
          <p:cNvSpPr>
            <a:spLocks noGrp="1"/>
          </p:cNvSpPr>
          <p:nvPr>
            <p:ph type="title"/>
          </p:nvPr>
        </p:nvSpPr>
        <p:spPr>
          <a:xfrm>
            <a:off x="457199" y="914400"/>
            <a:ext cx="5638801" cy="1572126"/>
          </a:xfrm>
        </p:spPr>
        <p:txBody>
          <a:bodyPr/>
          <a:lstStyle/>
          <a:p>
            <a:r>
              <a:rPr lang="en-US" dirty="0"/>
              <a:t>INTRODUCTION</a:t>
            </a:r>
          </a:p>
        </p:txBody>
      </p:sp>
      <p:sp>
        <p:nvSpPr>
          <p:cNvPr id="3" name="Text Placeholder 2">
            <a:extLst>
              <a:ext uri="{FF2B5EF4-FFF2-40B4-BE49-F238E27FC236}">
                <a16:creationId xmlns:a16="http://schemas.microsoft.com/office/drawing/2014/main" id="{01AE2FA1-460A-8A1A-DB10-CF7B3957FEA3}"/>
              </a:ext>
            </a:extLst>
          </p:cNvPr>
          <p:cNvSpPr>
            <a:spLocks noGrp="1"/>
          </p:cNvSpPr>
          <p:nvPr>
            <p:ph type="body" sz="quarter" idx="14"/>
          </p:nvPr>
        </p:nvSpPr>
        <p:spPr>
          <a:xfrm>
            <a:off x="371167" y="2230580"/>
            <a:ext cx="10938388" cy="3547872"/>
          </a:xfrm>
        </p:spPr>
        <p:txBody>
          <a:bodyPr/>
          <a:lstStyle/>
          <a:p>
            <a:pPr marL="342900" lvl="0" indent="-342900" algn="just" eaLnBrk="0" fontAlgn="base" hangingPunct="0">
              <a:lnSpc>
                <a:spcPct val="150000"/>
              </a:lnSpc>
              <a:spcBef>
                <a:spcPct val="0"/>
              </a:spcBef>
              <a:spcAft>
                <a:spcPct val="0"/>
              </a:spcAft>
              <a:buFont typeface="Arial" panose="020B0604020202020204" pitchFamily="34" charset="0"/>
              <a:buChar char="•"/>
            </a:pPr>
            <a:r>
              <a:rPr lang="en-US" altLang="en-US" dirty="0">
                <a:solidFill>
                  <a:schemeClr val="tx1">
                    <a:lumMod val="95000"/>
                    <a:lumOff val="5000"/>
                  </a:schemeClr>
                </a:solidFill>
                <a:latin typeface="Arial" panose="020B0604020202020204" pitchFamily="34" charset="0"/>
              </a:rPr>
              <a:t>An </a:t>
            </a:r>
            <a:r>
              <a:rPr lang="en-US" altLang="en-US" b="1" dirty="0">
                <a:solidFill>
                  <a:schemeClr val="tx1">
                    <a:lumMod val="95000"/>
                    <a:lumOff val="5000"/>
                  </a:schemeClr>
                </a:solidFill>
                <a:latin typeface="Arial" panose="020B0604020202020204" pitchFamily="34" charset="0"/>
              </a:rPr>
              <a:t>AI-Based Expense Forecasting Tool</a:t>
            </a:r>
            <a:r>
              <a:rPr lang="en-US" altLang="en-US" dirty="0">
                <a:solidFill>
                  <a:schemeClr val="tx1">
                    <a:lumMod val="95000"/>
                    <a:lumOff val="5000"/>
                  </a:schemeClr>
                </a:solidFill>
                <a:latin typeface="Arial" panose="020B0604020202020204" pitchFamily="34" charset="0"/>
              </a:rPr>
              <a:t> is a smart system that uses </a:t>
            </a:r>
            <a:r>
              <a:rPr lang="en-US" altLang="en-US" b="1" dirty="0">
                <a:solidFill>
                  <a:schemeClr val="tx1">
                    <a:lumMod val="95000"/>
                    <a:lumOff val="5000"/>
                  </a:schemeClr>
                </a:solidFill>
                <a:latin typeface="Arial" panose="020B0604020202020204" pitchFamily="34" charset="0"/>
              </a:rPr>
              <a:t>Artificial Intelligence</a:t>
            </a:r>
            <a:r>
              <a:rPr lang="en-US" altLang="en-US" dirty="0">
                <a:solidFill>
                  <a:schemeClr val="tx1">
                    <a:lumMod val="95000"/>
                    <a:lumOff val="5000"/>
                  </a:schemeClr>
                </a:solidFill>
                <a:latin typeface="Arial" panose="020B0604020202020204" pitchFamily="34" charset="0"/>
              </a:rPr>
              <a:t> to </a:t>
            </a:r>
            <a:r>
              <a:rPr lang="en-US" altLang="en-US" b="1" dirty="0">
                <a:solidFill>
                  <a:schemeClr val="tx1">
                    <a:lumMod val="95000"/>
                    <a:lumOff val="5000"/>
                  </a:schemeClr>
                </a:solidFill>
                <a:latin typeface="Arial" panose="020B0604020202020204" pitchFamily="34" charset="0"/>
              </a:rPr>
              <a:t>analyze past spending patterns</a:t>
            </a:r>
            <a:r>
              <a:rPr lang="en-US" altLang="en-US" dirty="0">
                <a:solidFill>
                  <a:schemeClr val="tx1">
                    <a:lumMod val="95000"/>
                    <a:lumOff val="5000"/>
                  </a:schemeClr>
                </a:solidFill>
                <a:latin typeface="Arial" panose="020B0604020202020204" pitchFamily="34" charset="0"/>
              </a:rPr>
              <a:t> and </a:t>
            </a:r>
            <a:r>
              <a:rPr lang="en-US" altLang="en-US" b="1" dirty="0">
                <a:solidFill>
                  <a:schemeClr val="tx1">
                    <a:lumMod val="95000"/>
                    <a:lumOff val="5000"/>
                  </a:schemeClr>
                </a:solidFill>
                <a:latin typeface="Arial" panose="020B0604020202020204" pitchFamily="34" charset="0"/>
              </a:rPr>
              <a:t>predict future expenses</a:t>
            </a:r>
            <a:r>
              <a:rPr lang="en-US" altLang="en-US" dirty="0">
                <a:solidFill>
                  <a:schemeClr val="tx1">
                    <a:lumMod val="95000"/>
                    <a:lumOff val="5000"/>
                  </a:schemeClr>
                </a:solidFill>
                <a:latin typeface="Arial" panose="020B0604020202020204" pitchFamily="34" charset="0"/>
              </a:rPr>
              <a:t>.</a:t>
            </a:r>
          </a:p>
          <a:p>
            <a:pPr marL="285750" lvl="0" indent="-285750" algn="just" eaLnBrk="0" fontAlgn="base" hangingPunct="0">
              <a:lnSpc>
                <a:spcPct val="150000"/>
              </a:lnSpc>
              <a:spcBef>
                <a:spcPct val="0"/>
              </a:spcBef>
              <a:spcAft>
                <a:spcPct val="0"/>
              </a:spcAft>
              <a:buFont typeface="Arial" panose="020B0604020202020204" pitchFamily="34" charset="0"/>
              <a:buChar char="•"/>
            </a:pPr>
            <a:r>
              <a:rPr lang="en-US" altLang="en-US" dirty="0">
                <a:solidFill>
                  <a:schemeClr val="tx1">
                    <a:lumMod val="95000"/>
                    <a:lumOff val="5000"/>
                  </a:schemeClr>
                </a:solidFill>
                <a:latin typeface="Arial" panose="020B0604020202020204" pitchFamily="34" charset="0"/>
              </a:rPr>
              <a:t>It helps people or businesses </a:t>
            </a:r>
            <a:r>
              <a:rPr lang="en-US" altLang="en-US" b="1" dirty="0">
                <a:solidFill>
                  <a:schemeClr val="tx1">
                    <a:lumMod val="95000"/>
                    <a:lumOff val="5000"/>
                  </a:schemeClr>
                </a:solidFill>
                <a:latin typeface="Arial" panose="020B0604020202020204" pitchFamily="34" charset="0"/>
              </a:rPr>
              <a:t>plan their budgets</a:t>
            </a:r>
            <a:r>
              <a:rPr lang="en-US" altLang="en-US" dirty="0">
                <a:solidFill>
                  <a:schemeClr val="tx1">
                    <a:lumMod val="95000"/>
                    <a:lumOff val="5000"/>
                  </a:schemeClr>
                </a:solidFill>
                <a:latin typeface="Arial" panose="020B0604020202020204" pitchFamily="34" charset="0"/>
              </a:rPr>
              <a:t>, </a:t>
            </a:r>
            <a:r>
              <a:rPr lang="en-US" altLang="en-US" b="1" dirty="0">
                <a:solidFill>
                  <a:schemeClr val="tx1">
                    <a:lumMod val="95000"/>
                    <a:lumOff val="5000"/>
                  </a:schemeClr>
                </a:solidFill>
                <a:latin typeface="Arial" panose="020B0604020202020204" pitchFamily="34" charset="0"/>
              </a:rPr>
              <a:t>control spending</a:t>
            </a:r>
            <a:r>
              <a:rPr lang="en-US" altLang="en-US" dirty="0">
                <a:solidFill>
                  <a:schemeClr val="tx1">
                    <a:lumMod val="95000"/>
                    <a:lumOff val="5000"/>
                  </a:schemeClr>
                </a:solidFill>
                <a:latin typeface="Arial" panose="020B0604020202020204" pitchFamily="34" charset="0"/>
              </a:rPr>
              <a:t>, and </a:t>
            </a:r>
            <a:r>
              <a:rPr lang="en-US" altLang="en-US" b="1" dirty="0">
                <a:solidFill>
                  <a:schemeClr val="tx1">
                    <a:lumMod val="95000"/>
                    <a:lumOff val="5000"/>
                  </a:schemeClr>
                </a:solidFill>
                <a:latin typeface="Arial" panose="020B0604020202020204" pitchFamily="34" charset="0"/>
              </a:rPr>
              <a:t>make better financial decisions</a:t>
            </a:r>
            <a:r>
              <a:rPr lang="en-US" altLang="en-US" dirty="0">
                <a:solidFill>
                  <a:schemeClr val="tx1">
                    <a:lumMod val="95000"/>
                    <a:lumOff val="5000"/>
                  </a:schemeClr>
                </a:solidFill>
                <a:latin typeface="Arial" panose="020B0604020202020204" pitchFamily="34" charset="0"/>
              </a:rPr>
              <a:t> by showing where and how money will likely be spent in the future.</a:t>
            </a:r>
          </a:p>
          <a:p>
            <a:pPr marL="285750" lvl="0" indent="-285750" algn="just" eaLnBrk="0" fontAlgn="base" hangingPunct="0">
              <a:lnSpc>
                <a:spcPct val="150000"/>
              </a:lnSpc>
              <a:spcBef>
                <a:spcPct val="0"/>
              </a:spcBef>
              <a:spcAft>
                <a:spcPct val="0"/>
              </a:spcAft>
              <a:buFont typeface="Arial" panose="020B0604020202020204" pitchFamily="34" charset="0"/>
              <a:buChar char="•"/>
            </a:pPr>
            <a:r>
              <a:rPr lang="en-US" dirty="0"/>
              <a:t>It goes through all your old spending records – how much you spent on groceries, bills, fun stuff, etc.</a:t>
            </a:r>
          </a:p>
          <a:p>
            <a:pPr marL="285750" indent="-285750" algn="just">
              <a:buFont typeface="Arial" panose="020B0604020202020204" pitchFamily="34" charset="0"/>
              <a:buChar char="•"/>
            </a:pPr>
            <a:r>
              <a:rPr lang="en-US" dirty="0"/>
              <a:t>This prediction helps you create a realistic budget, so you know how much money you'll need for different things.</a:t>
            </a:r>
          </a:p>
          <a:p>
            <a:pPr marL="285750" indent="-285750" algn="just">
              <a:buFont typeface="Arial" panose="020B0604020202020204" pitchFamily="34" charset="0"/>
              <a:buChar char="•"/>
            </a:pPr>
            <a:r>
              <a:rPr lang="en-US" dirty="0"/>
              <a:t>Both individuals (like you!) and businesses can use it to manage their money better.</a:t>
            </a:r>
            <a:endParaRPr lang="en-US" altLang="en-US" dirty="0">
              <a:solidFill>
                <a:schemeClr val="tx1">
                  <a:lumMod val="95000"/>
                  <a:lumOff val="5000"/>
                </a:schemeClr>
              </a:solidFill>
              <a:latin typeface="Arial" panose="020B0604020202020204" pitchFamily="34" charset="0"/>
            </a:endParaRPr>
          </a:p>
        </p:txBody>
      </p:sp>
    </p:spTree>
    <p:extLst>
      <p:ext uri="{BB962C8B-B14F-4D97-AF65-F5344CB8AC3E}">
        <p14:creationId xmlns:p14="http://schemas.microsoft.com/office/powerpoint/2010/main" val="348136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219A53-983C-4CAC-81BB-5FADEB962F35}"/>
              </a:ext>
            </a:extLst>
          </p:cNvPr>
          <p:cNvSpPr>
            <a:spLocks noGrp="1"/>
          </p:cNvSpPr>
          <p:nvPr>
            <p:ph type="title"/>
          </p:nvPr>
        </p:nvSpPr>
        <p:spPr>
          <a:xfrm>
            <a:off x="648929" y="511278"/>
            <a:ext cx="9193163" cy="681376"/>
          </a:xfrm>
        </p:spPr>
        <p:txBody>
          <a:bodyPr>
            <a:normAutofit/>
          </a:bodyPr>
          <a:lstStyle/>
          <a:p>
            <a:pPr algn="ctr"/>
            <a:r>
              <a:rPr lang="en-US" dirty="0"/>
              <a:t>Problem statement</a:t>
            </a:r>
          </a:p>
        </p:txBody>
      </p:sp>
      <p:sp>
        <p:nvSpPr>
          <p:cNvPr id="22" name="TextBox 21">
            <a:extLst>
              <a:ext uri="{FF2B5EF4-FFF2-40B4-BE49-F238E27FC236}">
                <a16:creationId xmlns:a16="http://schemas.microsoft.com/office/drawing/2014/main" id="{7597757D-0D68-504D-91E3-DDDB0A7BB34F}"/>
              </a:ext>
            </a:extLst>
          </p:cNvPr>
          <p:cNvSpPr txBox="1"/>
          <p:nvPr/>
        </p:nvSpPr>
        <p:spPr>
          <a:xfrm>
            <a:off x="5938683" y="1688926"/>
            <a:ext cx="5869859" cy="502669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b="1" dirty="0"/>
              <a:t>Struggle with Budgeting:</a:t>
            </a:r>
            <a:r>
              <a:rPr lang="en-US" dirty="0"/>
              <a:t> Many find it hard to create and stick to budgets because they can't predict future spending. This leads to overspending and financial stress.</a:t>
            </a:r>
          </a:p>
          <a:p>
            <a:pPr marL="285750" indent="-285750" algn="just">
              <a:lnSpc>
                <a:spcPct val="150000"/>
              </a:lnSpc>
              <a:buFont typeface="Arial" panose="020B0604020202020204" pitchFamily="34" charset="0"/>
              <a:buChar char="•"/>
            </a:pPr>
            <a:r>
              <a:rPr lang="en-US" b="1" dirty="0"/>
              <a:t>Manual Tracking Issues:</a:t>
            </a:r>
            <a:r>
              <a:rPr lang="en-US" dirty="0"/>
              <a:t> Recording expenses by hand is slow, error-prone, and often incomplete. It wastes time and gives an unclear picture of finances.</a:t>
            </a:r>
          </a:p>
          <a:p>
            <a:pPr marL="285750" indent="-285750" algn="just">
              <a:lnSpc>
                <a:spcPct val="150000"/>
              </a:lnSpc>
              <a:buFont typeface="Arial" panose="020B0604020202020204" pitchFamily="34" charset="0"/>
              <a:buChar char="•"/>
            </a:pPr>
            <a:r>
              <a:rPr lang="en-US" b="1" dirty="0"/>
              <a:t>No Smart Forecasting:</a:t>
            </a:r>
            <a:r>
              <a:rPr lang="en-US" dirty="0"/>
              <a:t> Existing tools don't intelligently predict future costs based on spending habits. This leaves financial planning reactive instead of proactive.</a:t>
            </a:r>
          </a:p>
          <a:p>
            <a:pPr marL="285750" indent="-285750" algn="just">
              <a:lnSpc>
                <a:spcPct val="150000"/>
              </a:lnSpc>
              <a:buFont typeface="Arial" panose="020B0604020202020204" pitchFamily="34" charset="0"/>
              <a:buChar char="•"/>
            </a:pPr>
            <a:endParaRPr lang="en-IN" dirty="0"/>
          </a:p>
        </p:txBody>
      </p:sp>
      <p:pic>
        <p:nvPicPr>
          <p:cNvPr id="26" name="Picture 25">
            <a:extLst>
              <a:ext uri="{FF2B5EF4-FFF2-40B4-BE49-F238E27FC236}">
                <a16:creationId xmlns:a16="http://schemas.microsoft.com/office/drawing/2014/main" id="{9FC7BD97-C943-F563-DEC8-5B0C740C66E8}"/>
              </a:ext>
            </a:extLst>
          </p:cNvPr>
          <p:cNvPicPr>
            <a:picLocks noChangeAspect="1"/>
          </p:cNvPicPr>
          <p:nvPr/>
        </p:nvPicPr>
        <p:blipFill>
          <a:blip r:embed="rId2"/>
          <a:stretch>
            <a:fillRect/>
          </a:stretch>
        </p:blipFill>
        <p:spPr>
          <a:xfrm>
            <a:off x="494069" y="1428327"/>
            <a:ext cx="5159477" cy="5159477"/>
          </a:xfrm>
          <a:prstGeom prst="ellipse">
            <a:avLst/>
          </a:prstGeom>
          <a:ln>
            <a:noFill/>
          </a:ln>
          <a:effectLst>
            <a:softEdge rad="112500"/>
          </a:effectLst>
        </p:spPr>
      </p:pic>
    </p:spTree>
    <p:extLst>
      <p:ext uri="{BB962C8B-B14F-4D97-AF65-F5344CB8AC3E}">
        <p14:creationId xmlns:p14="http://schemas.microsoft.com/office/powerpoint/2010/main" val="2382148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44986A6-583D-4323-BBE6-0C4C3B1464BF}"/>
              </a:ext>
            </a:extLst>
          </p:cNvPr>
          <p:cNvSpPr>
            <a:spLocks noGrp="1"/>
          </p:cNvSpPr>
          <p:nvPr>
            <p:ph type="title"/>
          </p:nvPr>
        </p:nvSpPr>
        <p:spPr>
          <a:xfrm>
            <a:off x="614515" y="632714"/>
            <a:ext cx="3619501" cy="877824"/>
          </a:xfrm>
        </p:spPr>
        <p:txBody>
          <a:bodyPr/>
          <a:lstStyle/>
          <a:p>
            <a:r>
              <a:rPr lang="en-US" dirty="0"/>
              <a:t>objectives</a:t>
            </a:r>
          </a:p>
        </p:txBody>
      </p:sp>
      <p:sp>
        <p:nvSpPr>
          <p:cNvPr id="3" name="Text Placeholder 2">
            <a:extLst>
              <a:ext uri="{FF2B5EF4-FFF2-40B4-BE49-F238E27FC236}">
                <a16:creationId xmlns:a16="http://schemas.microsoft.com/office/drawing/2014/main" id="{7B91B0F8-EDCA-43C7-A602-F46DA2202AA8}"/>
              </a:ext>
            </a:extLst>
          </p:cNvPr>
          <p:cNvSpPr>
            <a:spLocks noGrp="1"/>
          </p:cNvSpPr>
          <p:nvPr>
            <p:ph type="body" sz="quarter" idx="14"/>
          </p:nvPr>
        </p:nvSpPr>
        <p:spPr>
          <a:xfrm>
            <a:off x="190500" y="2351957"/>
            <a:ext cx="4005416" cy="4070965"/>
          </a:xfrm>
        </p:spPr>
        <p:txBody>
          <a:bodyPr>
            <a:noAutofit/>
          </a:bodyPr>
          <a:lstStyle/>
          <a:p>
            <a:pPr marL="285750" indent="-285750" algn="just">
              <a:buFont typeface="Arial" panose="020B0604020202020204" pitchFamily="34" charset="0"/>
              <a:buChar char="•"/>
            </a:pPr>
            <a:r>
              <a:rPr lang="en-US" dirty="0"/>
              <a:t>Accurately forecast upcoming expenditures by analyzing past financial data and identifying patterns.</a:t>
            </a:r>
          </a:p>
          <a:p>
            <a:pPr marL="285750" indent="-285750" algn="just">
              <a:buFont typeface="Arial" panose="020B0604020202020204" pitchFamily="34" charset="0"/>
              <a:buChar char="•"/>
            </a:pPr>
            <a:r>
              <a:rPr lang="en-US" dirty="0"/>
              <a:t>Automatically monitor and categorize users' spending habits to provide clear insights into money flow.</a:t>
            </a:r>
          </a:p>
          <a:p>
            <a:pPr marL="285750" indent="-285750" algn="just">
              <a:buFont typeface="Arial" panose="020B0604020202020204" pitchFamily="34" charset="0"/>
              <a:buChar char="•"/>
            </a:pPr>
            <a:r>
              <a:rPr lang="en-US" dirty="0"/>
              <a:t>Offer personalized advice for improving financial health and optimizing spending and saving.</a:t>
            </a:r>
          </a:p>
          <a:p>
            <a:pPr marL="285750" indent="-285750" algn="just">
              <a:buFont typeface="Arial" panose="020B0604020202020204" pitchFamily="34" charset="0"/>
              <a:buChar char="•"/>
            </a:pPr>
            <a:endParaRPr lang="en-US" dirty="0"/>
          </a:p>
        </p:txBody>
      </p:sp>
      <p:pic>
        <p:nvPicPr>
          <p:cNvPr id="31" name="Picture Placeholder 12">
            <a:extLst>
              <a:ext uri="{FF2B5EF4-FFF2-40B4-BE49-F238E27FC236}">
                <a16:creationId xmlns:a16="http://schemas.microsoft.com/office/drawing/2014/main" id="{E6A8DD7D-03FE-4E34-BC50-4488924D5D85}"/>
              </a:ext>
            </a:extLst>
          </p:cNvPr>
          <p:cNvPicPr>
            <a:picLocks noGrp="1" noChangeAspect="1"/>
          </p:cNvPicPr>
          <p:nvPr>
            <p:ph type="pic" sz="quarter" idx="15"/>
          </p:nvPr>
        </p:nvPicPr>
        <p:blipFill>
          <a:blip r:embed="rId3"/>
          <a:srcRect t="4160" b="4160"/>
          <a:stretch/>
        </p:blipFill>
        <p:spPr>
          <a:xfrm>
            <a:off x="5168073" y="457609"/>
            <a:ext cx="6531187" cy="5987845"/>
          </a:xfrm>
          <a:prstGeom prst="rect">
            <a:avLst/>
          </a:prstGeom>
          <a:ln>
            <a:noFill/>
          </a:ln>
          <a:effectLst>
            <a:outerShdw blurRad="292100" dist="139700" dir="2700000" algn="tl" rotWithShape="0">
              <a:srgbClr val="333333">
                <a:alpha val="65000"/>
              </a:srgbClr>
            </a:outerShdw>
          </a:effectLst>
        </p:spPr>
      </p:pic>
      <p:sp>
        <p:nvSpPr>
          <p:cNvPr id="16" name="Rectangle 15">
            <a:extLst>
              <a:ext uri="{FF2B5EF4-FFF2-40B4-BE49-F238E27FC236}">
                <a16:creationId xmlns:a16="http://schemas.microsoft.com/office/drawing/2014/main" id="{F41CB42D-A527-44ED-ADE2-30B3266BAFB1}"/>
              </a:ext>
              <a:ext uri="{C183D7F6-B498-43B3-948B-1728B52AA6E4}">
                <adec:decorative xmlns:adec="http://schemas.microsoft.com/office/drawing/2017/decorative" val="1"/>
              </a:ext>
            </a:extLst>
          </p:cNvPr>
          <p:cNvSpPr/>
          <p:nvPr/>
        </p:nvSpPr>
        <p:spPr>
          <a:xfrm>
            <a:off x="228600" y="241300"/>
            <a:ext cx="11772900" cy="6400800"/>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08177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67C909B-0AD0-483C-AAC3-96A0A3D16BE1}"/>
              </a:ext>
            </a:extLst>
          </p:cNvPr>
          <p:cNvSpPr>
            <a:spLocks noGrp="1"/>
          </p:cNvSpPr>
          <p:nvPr>
            <p:ph type="title"/>
          </p:nvPr>
        </p:nvSpPr>
        <p:spPr>
          <a:xfrm>
            <a:off x="303275" y="1646904"/>
            <a:ext cx="3619501" cy="877824"/>
          </a:xfrm>
        </p:spPr>
        <p:txBody>
          <a:bodyPr>
            <a:normAutofit fontScale="90000"/>
          </a:bodyPr>
          <a:lstStyle/>
          <a:p>
            <a:pPr algn="ctr"/>
            <a:r>
              <a:rPr lang="en-IN" dirty="0"/>
              <a:t>Features of Budget Wise</a:t>
            </a:r>
            <a:br>
              <a:rPr lang="en-IN" dirty="0"/>
            </a:br>
            <a:br>
              <a:rPr lang="en-IN" dirty="0"/>
            </a:br>
            <a:endParaRPr lang="en-US" dirty="0"/>
          </a:p>
        </p:txBody>
      </p:sp>
      <p:sp>
        <p:nvSpPr>
          <p:cNvPr id="8" name="Text Placeholder 7">
            <a:extLst>
              <a:ext uri="{FF2B5EF4-FFF2-40B4-BE49-F238E27FC236}">
                <a16:creationId xmlns:a16="http://schemas.microsoft.com/office/drawing/2014/main" id="{E154013F-D2A9-4715-ACE2-3720EA35B8D0}"/>
              </a:ext>
            </a:extLst>
          </p:cNvPr>
          <p:cNvSpPr>
            <a:spLocks noGrp="1"/>
          </p:cNvSpPr>
          <p:nvPr>
            <p:ph type="body" sz="quarter" idx="14"/>
          </p:nvPr>
        </p:nvSpPr>
        <p:spPr>
          <a:xfrm>
            <a:off x="373625" y="2651957"/>
            <a:ext cx="3854245" cy="4014314"/>
          </a:xfrm>
        </p:spPr>
        <p:txBody>
          <a:bodyPr/>
          <a:lstStyle/>
          <a:p>
            <a:pPr marL="285750" indent="-285750" algn="just">
              <a:buFont typeface="Arial" panose="020B0604020202020204" pitchFamily="34" charset="0"/>
              <a:buChar char="•"/>
            </a:pPr>
            <a:r>
              <a:rPr lang="en-US" sz="1600" dirty="0"/>
              <a:t>Automatically sorts transactions into predefined or custom categories for clear financial oversight.</a:t>
            </a:r>
          </a:p>
          <a:p>
            <a:pPr marL="285750" indent="-285750" algn="just">
              <a:buFont typeface="Arial" panose="020B0604020202020204" pitchFamily="34" charset="0"/>
              <a:buChar char="•"/>
            </a:pPr>
            <a:r>
              <a:rPr lang="en-US" sz="1600" dirty="0"/>
              <a:t>Generates accurate monthly expense predictions based on historical spending patterns and learned behaviors.</a:t>
            </a:r>
          </a:p>
          <a:p>
            <a:pPr marL="285750" indent="-285750" algn="just">
              <a:buFont typeface="Arial" panose="020B0604020202020204" pitchFamily="34" charset="0"/>
              <a:buChar char="•"/>
            </a:pPr>
            <a:r>
              <a:rPr lang="en-US" sz="1600" dirty="0"/>
              <a:t>Notifies users instantly when they are approaching or exceeding their set budget limits in specific categories</a:t>
            </a:r>
          </a:p>
        </p:txBody>
      </p:sp>
      <p:pic>
        <p:nvPicPr>
          <p:cNvPr id="10" name="Picture Placeholder 5">
            <a:extLst>
              <a:ext uri="{FF2B5EF4-FFF2-40B4-BE49-F238E27FC236}">
                <a16:creationId xmlns:a16="http://schemas.microsoft.com/office/drawing/2014/main" id="{025F302E-F817-4901-88E0-088AAEB6D59E}"/>
              </a:ext>
            </a:extLst>
          </p:cNvPr>
          <p:cNvPicPr>
            <a:picLocks noGrp="1" noChangeAspect="1"/>
          </p:cNvPicPr>
          <p:nvPr>
            <p:ph type="pic" sz="quarter" idx="15"/>
          </p:nvPr>
        </p:nvPicPr>
        <p:blipFill>
          <a:blip r:embed="rId3"/>
          <a:srcRect t="12444" b="12444"/>
          <a:stretch/>
        </p:blipFill>
        <p:spPr>
          <a:xfrm>
            <a:off x="4708525" y="960438"/>
            <a:ext cx="6575425" cy="4938917"/>
          </a:xfrm>
          <a:prstGeom prst="rect">
            <a:avLst/>
          </a:prstGeom>
          <a:ln>
            <a:noFill/>
          </a:ln>
          <a:effectLst>
            <a:softEdge rad="112500"/>
          </a:effectLst>
        </p:spPr>
      </p:pic>
    </p:spTree>
    <p:extLst>
      <p:ext uri="{BB962C8B-B14F-4D97-AF65-F5344CB8AC3E}">
        <p14:creationId xmlns:p14="http://schemas.microsoft.com/office/powerpoint/2010/main" val="1881260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E04171-F1E2-7E51-0453-C28868AAB6D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EB0131A-2E26-B4F0-09DF-67D3C4D0C915}"/>
              </a:ext>
            </a:extLst>
          </p:cNvPr>
          <p:cNvSpPr>
            <a:spLocks noGrp="1"/>
          </p:cNvSpPr>
          <p:nvPr>
            <p:ph type="title"/>
          </p:nvPr>
        </p:nvSpPr>
        <p:spPr>
          <a:xfrm>
            <a:off x="3628103" y="383457"/>
            <a:ext cx="4404851" cy="573221"/>
          </a:xfrm>
        </p:spPr>
        <p:txBody>
          <a:bodyPr anchor="b" anchorCtr="0">
            <a:normAutofit/>
          </a:bodyPr>
          <a:lstStyle/>
          <a:p>
            <a:r>
              <a:rPr lang="en-IN" dirty="0"/>
              <a:t>Benefits to Users</a:t>
            </a:r>
            <a:endParaRPr lang="en-US" dirty="0"/>
          </a:p>
        </p:txBody>
      </p:sp>
      <p:pic>
        <p:nvPicPr>
          <p:cNvPr id="21" name="Picture 20">
            <a:extLst>
              <a:ext uri="{FF2B5EF4-FFF2-40B4-BE49-F238E27FC236}">
                <a16:creationId xmlns:a16="http://schemas.microsoft.com/office/drawing/2014/main" id="{D8D90650-BCA6-D76F-7FA1-135B07E07D9F}"/>
              </a:ext>
            </a:extLst>
          </p:cNvPr>
          <p:cNvPicPr>
            <a:picLocks noChangeAspect="1"/>
          </p:cNvPicPr>
          <p:nvPr/>
        </p:nvPicPr>
        <p:blipFill>
          <a:blip r:embed="rId2"/>
          <a:srcRect/>
          <a:stretch/>
        </p:blipFill>
        <p:spPr>
          <a:xfrm>
            <a:off x="1048363" y="880059"/>
            <a:ext cx="1999636" cy="2000793"/>
          </a:xfrm>
          <a:prstGeom prst="ellipse">
            <a:avLst/>
          </a:prstGeom>
          <a:ln>
            <a:noFill/>
          </a:ln>
          <a:effectLst>
            <a:softEdge rad="112500"/>
          </a:effectLst>
        </p:spPr>
      </p:pic>
      <p:sp>
        <p:nvSpPr>
          <p:cNvPr id="22" name="TextBox 21">
            <a:extLst>
              <a:ext uri="{FF2B5EF4-FFF2-40B4-BE49-F238E27FC236}">
                <a16:creationId xmlns:a16="http://schemas.microsoft.com/office/drawing/2014/main" id="{1BDEF135-78FB-34E6-4DB1-2E02A9CE5B9F}"/>
              </a:ext>
            </a:extLst>
          </p:cNvPr>
          <p:cNvSpPr txBox="1"/>
          <p:nvPr/>
        </p:nvSpPr>
        <p:spPr>
          <a:xfrm>
            <a:off x="3283975" y="1553497"/>
            <a:ext cx="8672052" cy="646331"/>
          </a:xfrm>
          <a:prstGeom prst="rect">
            <a:avLst/>
          </a:prstGeom>
          <a:noFill/>
        </p:spPr>
        <p:txBody>
          <a:bodyPr wrap="square" rtlCol="0">
            <a:spAutoFit/>
          </a:bodyPr>
          <a:lstStyle/>
          <a:p>
            <a:pPr marL="285750" indent="-285750">
              <a:buFont typeface="Arial" panose="020B0604020202020204" pitchFamily="34" charset="0"/>
              <a:buChar char="•"/>
            </a:pPr>
            <a:r>
              <a:rPr lang="en-US" dirty="0"/>
              <a:t>Users can create more accurate and realistic budgets based on reliable expense forecasts.</a:t>
            </a:r>
            <a:endParaRPr lang="en-IN" dirty="0"/>
          </a:p>
        </p:txBody>
      </p:sp>
      <p:pic>
        <p:nvPicPr>
          <p:cNvPr id="25" name="Picture 24">
            <a:extLst>
              <a:ext uri="{FF2B5EF4-FFF2-40B4-BE49-F238E27FC236}">
                <a16:creationId xmlns:a16="http://schemas.microsoft.com/office/drawing/2014/main" id="{9BD09251-5D63-38E2-9CC5-84AEFADB5063}"/>
              </a:ext>
            </a:extLst>
          </p:cNvPr>
          <p:cNvPicPr>
            <a:picLocks noChangeAspect="1"/>
          </p:cNvPicPr>
          <p:nvPr/>
        </p:nvPicPr>
        <p:blipFill>
          <a:blip r:embed="rId3"/>
          <a:stretch>
            <a:fillRect/>
          </a:stretch>
        </p:blipFill>
        <p:spPr>
          <a:xfrm>
            <a:off x="9816281" y="2796647"/>
            <a:ext cx="1999635" cy="2000793"/>
          </a:xfrm>
          <a:prstGeom prst="ellipse">
            <a:avLst/>
          </a:prstGeom>
          <a:ln>
            <a:noFill/>
          </a:ln>
          <a:effectLst>
            <a:softEdge rad="112500"/>
          </a:effectLst>
        </p:spPr>
      </p:pic>
      <p:sp>
        <p:nvSpPr>
          <p:cNvPr id="27" name="TextBox 26">
            <a:extLst>
              <a:ext uri="{FF2B5EF4-FFF2-40B4-BE49-F238E27FC236}">
                <a16:creationId xmlns:a16="http://schemas.microsoft.com/office/drawing/2014/main" id="{65FBC383-FBBC-BD0E-FE31-6B45912CE20C}"/>
              </a:ext>
            </a:extLst>
          </p:cNvPr>
          <p:cNvSpPr txBox="1"/>
          <p:nvPr/>
        </p:nvSpPr>
        <p:spPr>
          <a:xfrm>
            <a:off x="1423220" y="3470616"/>
            <a:ext cx="8015748" cy="646331"/>
          </a:xfrm>
          <a:prstGeom prst="rect">
            <a:avLst/>
          </a:prstGeom>
          <a:noFill/>
        </p:spPr>
        <p:txBody>
          <a:bodyPr wrap="square" rtlCol="0">
            <a:spAutoFit/>
          </a:bodyPr>
          <a:lstStyle/>
          <a:p>
            <a:pPr marL="285750" indent="-285750">
              <a:buFont typeface="Arial" panose="020B0604020202020204" pitchFamily="34" charset="0"/>
              <a:buChar char="•"/>
            </a:pPr>
            <a:r>
              <a:rPr lang="en-US" dirty="0"/>
              <a:t>Proactive alerts help users prevent exceeding budgets before it becomes a problem.</a:t>
            </a:r>
            <a:endParaRPr lang="en-IN" dirty="0"/>
          </a:p>
        </p:txBody>
      </p:sp>
      <p:pic>
        <p:nvPicPr>
          <p:cNvPr id="29" name="Picture 28">
            <a:extLst>
              <a:ext uri="{FF2B5EF4-FFF2-40B4-BE49-F238E27FC236}">
                <a16:creationId xmlns:a16="http://schemas.microsoft.com/office/drawing/2014/main" id="{CC05AB34-2379-B193-0D91-FEA4D56E2207}"/>
              </a:ext>
            </a:extLst>
          </p:cNvPr>
          <p:cNvPicPr>
            <a:picLocks noChangeAspect="1"/>
          </p:cNvPicPr>
          <p:nvPr/>
        </p:nvPicPr>
        <p:blipFill>
          <a:blip r:embed="rId4"/>
          <a:stretch>
            <a:fillRect/>
          </a:stretch>
        </p:blipFill>
        <p:spPr>
          <a:xfrm>
            <a:off x="1110430" y="4706711"/>
            <a:ext cx="1875502" cy="1865671"/>
          </a:xfrm>
          <a:prstGeom prst="ellipse">
            <a:avLst/>
          </a:prstGeom>
          <a:ln>
            <a:noFill/>
          </a:ln>
          <a:effectLst>
            <a:softEdge rad="112500"/>
          </a:effectLst>
        </p:spPr>
      </p:pic>
      <p:sp>
        <p:nvSpPr>
          <p:cNvPr id="31" name="TextBox 30">
            <a:extLst>
              <a:ext uri="{FF2B5EF4-FFF2-40B4-BE49-F238E27FC236}">
                <a16:creationId xmlns:a16="http://schemas.microsoft.com/office/drawing/2014/main" id="{A9E7A9E4-C3C5-8824-EC29-A8BE8953DCD1}"/>
              </a:ext>
            </a:extLst>
          </p:cNvPr>
          <p:cNvSpPr txBox="1"/>
          <p:nvPr/>
        </p:nvSpPr>
        <p:spPr>
          <a:xfrm>
            <a:off x="3535736" y="5203069"/>
            <a:ext cx="7663205" cy="646331"/>
          </a:xfrm>
          <a:prstGeom prst="rect">
            <a:avLst/>
          </a:prstGeom>
          <a:noFill/>
        </p:spPr>
        <p:txBody>
          <a:bodyPr wrap="square" rtlCol="0">
            <a:spAutoFit/>
          </a:bodyPr>
          <a:lstStyle/>
          <a:p>
            <a:pPr marL="285750" indent="-285750">
              <a:buFont typeface="Arial" panose="020B0604020202020204" pitchFamily="34" charset="0"/>
              <a:buChar char="•"/>
            </a:pPr>
            <a:r>
              <a:rPr lang="en-US" dirty="0"/>
              <a:t>Tailored recommendations enable better financial decisions and progress towards goals.</a:t>
            </a:r>
            <a:endParaRPr lang="en-IN" dirty="0"/>
          </a:p>
        </p:txBody>
      </p:sp>
    </p:spTree>
    <p:extLst>
      <p:ext uri="{BB962C8B-B14F-4D97-AF65-F5344CB8AC3E}">
        <p14:creationId xmlns:p14="http://schemas.microsoft.com/office/powerpoint/2010/main" val="3124901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A8C9-9EB6-43DA-BD3E-58FAC144BF5C}"/>
              </a:ext>
            </a:extLst>
          </p:cNvPr>
          <p:cNvSpPr>
            <a:spLocks noGrp="1"/>
          </p:cNvSpPr>
          <p:nvPr>
            <p:ph type="title"/>
          </p:nvPr>
        </p:nvSpPr>
        <p:spPr>
          <a:xfrm>
            <a:off x="457199" y="914400"/>
            <a:ext cx="5605272" cy="1572126"/>
          </a:xfrm>
        </p:spPr>
        <p:txBody>
          <a:bodyPr anchor="ctr" anchorCtr="0"/>
          <a:lstStyle/>
          <a:p>
            <a:r>
              <a:rPr lang="en-IN" dirty="0"/>
              <a:t>Technologies Used</a:t>
            </a:r>
            <a:endParaRPr lang="en-US" dirty="0"/>
          </a:p>
        </p:txBody>
      </p:sp>
      <p:sp>
        <p:nvSpPr>
          <p:cNvPr id="3" name="Text Placeholder 2">
            <a:extLst>
              <a:ext uri="{FF2B5EF4-FFF2-40B4-BE49-F238E27FC236}">
                <a16:creationId xmlns:a16="http://schemas.microsoft.com/office/drawing/2014/main" id="{50EACE68-C884-4900-BA05-58DEA1511030}"/>
              </a:ext>
            </a:extLst>
          </p:cNvPr>
          <p:cNvSpPr>
            <a:spLocks noGrp="1"/>
          </p:cNvSpPr>
          <p:nvPr>
            <p:ph type="body" sz="quarter" idx="14"/>
          </p:nvPr>
        </p:nvSpPr>
        <p:spPr>
          <a:xfrm>
            <a:off x="457199" y="2787248"/>
            <a:ext cx="4946904" cy="2871216"/>
          </a:xfrm>
        </p:spPr>
        <p:txBody>
          <a:bodyPr/>
          <a:lstStyle/>
          <a:p>
            <a:pPr marL="285750" indent="-285750">
              <a:lnSpc>
                <a:spcPct val="150000"/>
              </a:lnSpc>
              <a:buFont typeface="Arial" panose="020B0604020202020204" pitchFamily="34" charset="0"/>
              <a:buChar char="•"/>
            </a:pPr>
            <a:r>
              <a:rPr lang="en-US" dirty="0"/>
              <a:t>Python 3</a:t>
            </a:r>
          </a:p>
          <a:p>
            <a:pPr marL="285750" indent="-285750">
              <a:lnSpc>
                <a:spcPct val="150000"/>
              </a:lnSpc>
              <a:buFont typeface="Arial" panose="020B0604020202020204" pitchFamily="34" charset="0"/>
              <a:buChar char="•"/>
            </a:pPr>
            <a:r>
              <a:rPr lang="en-US" dirty="0"/>
              <a:t>Pandas</a:t>
            </a:r>
          </a:p>
          <a:p>
            <a:pPr marL="285750" indent="-285750">
              <a:lnSpc>
                <a:spcPct val="150000"/>
              </a:lnSpc>
              <a:buFont typeface="Arial" panose="020B0604020202020204" pitchFamily="34" charset="0"/>
              <a:buChar char="•"/>
            </a:pPr>
            <a:r>
              <a:rPr lang="en-US" dirty="0"/>
              <a:t>Flask</a:t>
            </a:r>
          </a:p>
          <a:p>
            <a:pPr marL="285750" indent="-285750">
              <a:lnSpc>
                <a:spcPct val="150000"/>
              </a:lnSpc>
              <a:buFont typeface="Arial" panose="020B0604020202020204" pitchFamily="34" charset="0"/>
              <a:buChar char="•"/>
            </a:pPr>
            <a:r>
              <a:rPr lang="en-IN" dirty="0" err="1"/>
              <a:t>Pyngrok</a:t>
            </a:r>
            <a:endParaRPr lang="en-IN" dirty="0"/>
          </a:p>
          <a:p>
            <a:pPr marL="285750" indent="-285750">
              <a:lnSpc>
                <a:spcPct val="150000"/>
              </a:lnSpc>
              <a:buFont typeface="Arial" panose="020B0604020202020204" pitchFamily="34" charset="0"/>
              <a:buChar char="•"/>
            </a:pPr>
            <a:r>
              <a:rPr lang="en-IN" dirty="0"/>
              <a:t>Plotly.js</a:t>
            </a:r>
          </a:p>
          <a:p>
            <a:pPr marL="285750" indent="-285750">
              <a:lnSpc>
                <a:spcPct val="150000"/>
              </a:lnSpc>
              <a:buFont typeface="Arial" panose="020B0604020202020204" pitchFamily="34" charset="0"/>
              <a:buChar char="•"/>
            </a:pPr>
            <a:r>
              <a:rPr lang="en-IN" dirty="0"/>
              <a:t>HTML5 / CSS3</a:t>
            </a:r>
          </a:p>
          <a:p>
            <a:pPr marL="285750" indent="-285750">
              <a:lnSpc>
                <a:spcPct val="150000"/>
              </a:lnSpc>
              <a:buFont typeface="Arial" panose="020B0604020202020204" pitchFamily="34" charset="0"/>
              <a:buChar char="•"/>
            </a:pPr>
            <a:r>
              <a:rPr lang="en-IN" dirty="0"/>
              <a:t>JavaScript (ES6)</a:t>
            </a:r>
          </a:p>
          <a:p>
            <a:pPr marL="285750" indent="-285750">
              <a:lnSpc>
                <a:spcPct val="150000"/>
              </a:lnSpc>
              <a:buFont typeface="Arial" panose="020B0604020202020204" pitchFamily="34" charset="0"/>
              <a:buChar char="•"/>
            </a:pPr>
            <a:r>
              <a:rPr lang="en-IN" dirty="0"/>
              <a:t>Bootstrap-like Custom CSS Grid</a:t>
            </a:r>
          </a:p>
          <a:p>
            <a:pPr marL="285750" indent="-285750">
              <a:lnSpc>
                <a:spcPct val="150000"/>
              </a:lnSpc>
              <a:buFont typeface="Arial" panose="020B0604020202020204" pitchFamily="34" charset="0"/>
              <a:buChar char="•"/>
            </a:pPr>
            <a:r>
              <a:rPr lang="en-IN" dirty="0"/>
              <a:t>Google Colab</a:t>
            </a:r>
          </a:p>
          <a:p>
            <a:pPr marL="285750"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1646138950"/>
      </p:ext>
    </p:extLst>
  </p:cSld>
  <p:clrMapOvr>
    <a:masterClrMapping/>
  </p:clrMapOvr>
</p:sld>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98AF5320-421A-4856-A75D-6587C36D5470}"/>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6E2187FA-78B5-42F2-9074-40D4C2C1399B}"/>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CED26E1E-587B-4123-A4F9-DB49A037FBB9}"/>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573AD6BE-256C-44EB-886C-5713CB0A8D47}"/>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Pantone Color of the Year 2022</Template>
  <TotalTime>239</TotalTime>
  <Words>596</Words>
  <Application>Microsoft Office PowerPoint</Application>
  <PresentationFormat>Widescreen</PresentationFormat>
  <Paragraphs>62</Paragraphs>
  <Slides>12</Slides>
  <Notes>5</Notes>
  <HiddenSlides>0</HiddenSlides>
  <MMClips>1</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12</vt:i4>
      </vt:variant>
    </vt:vector>
  </HeadingPairs>
  <TitlesOfParts>
    <vt:vector size="23" baseType="lpstr">
      <vt:lpstr>Algerian</vt:lpstr>
      <vt:lpstr>Arial</vt:lpstr>
      <vt:lpstr>Bell MT</vt:lpstr>
      <vt:lpstr>Calibri</vt:lpstr>
      <vt:lpstr>Segoe UI</vt:lpstr>
      <vt:lpstr>Segoe UI Light</vt:lpstr>
      <vt:lpstr>Wingdings</vt:lpstr>
      <vt:lpstr>Balancing Act</vt:lpstr>
      <vt:lpstr>Wellspring</vt:lpstr>
      <vt:lpstr>Star of the show</vt:lpstr>
      <vt:lpstr>Amusements</vt:lpstr>
      <vt:lpstr> Budget wise AI Based Expense Forecasting Tool     -Helping You Plan Your Money, Worry-Free! </vt:lpstr>
      <vt:lpstr>contents</vt:lpstr>
      <vt:lpstr>ABSTRACT</vt:lpstr>
      <vt:lpstr>INTRODUCTION</vt:lpstr>
      <vt:lpstr>Problem statement</vt:lpstr>
      <vt:lpstr>objectives</vt:lpstr>
      <vt:lpstr>Features of Budget Wise  </vt:lpstr>
      <vt:lpstr>Benefits to Users</vt:lpstr>
      <vt:lpstr>Technologies Used</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 Geervani</dc:creator>
  <cp:lastModifiedBy>N Geervani</cp:lastModifiedBy>
  <cp:revision>2</cp:revision>
  <dcterms:created xsi:type="dcterms:W3CDTF">2025-11-11T12:05:01Z</dcterms:created>
  <dcterms:modified xsi:type="dcterms:W3CDTF">2025-11-12T17:09:21Z</dcterms:modified>
</cp:coreProperties>
</file>